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6"/>
  </p:notesMasterIdLst>
  <p:handoutMasterIdLst>
    <p:handoutMasterId r:id="rId47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1019" r:id="rId31"/>
    <p:sldId id="1020" r:id="rId32"/>
    <p:sldId id="902" r:id="rId33"/>
    <p:sldId id="903" r:id="rId34"/>
    <p:sldId id="1017" r:id="rId35"/>
    <p:sldId id="1018" r:id="rId36"/>
    <p:sldId id="1022" r:id="rId37"/>
    <p:sldId id="971" r:id="rId38"/>
    <p:sldId id="1023" r:id="rId39"/>
    <p:sldId id="1021" r:id="rId40"/>
    <p:sldId id="1024" r:id="rId41"/>
    <p:sldId id="908" r:id="rId42"/>
    <p:sldId id="820" r:id="rId43"/>
    <p:sldId id="601" r:id="rId44"/>
    <p:sldId id="592" r:id="rId4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94658"/>
  </p:normalViewPr>
  <p:slideViewPr>
    <p:cSldViewPr snapToGrid="0">
      <p:cViewPr varScale="1">
        <p:scale>
          <a:sx n="120" d="100"/>
          <a:sy n="120" d="100"/>
        </p:scale>
        <p:origin x="1504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10/2/24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10/2/24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5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35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56.png"/><Relationship Id="rId7" Type="http://schemas.openxmlformats.org/officeDocument/2006/relationships/image" Target="../media/image38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203.png"/><Relationship Id="rId5" Type="http://schemas.openxmlformats.org/officeDocument/2006/relationships/image" Target="../media/image69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 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weaker collision notions,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the </a:t>
                </a:r>
                <a:r>
                  <a:rPr lang="en-US" altLang="en-US" sz="2800" kern="0" dirty="0"/>
                  <a:t>expected number 𝑞 of hashes until a collision is found in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So for 23 individuals, the probability </a:t>
                </a:r>
              </a:p>
              <a:p>
                <a:pPr marL="344487" lvl="1" indent="0">
                  <a:buNone/>
                </a:pPr>
                <a:r>
                  <a:rPr lang="en-US" sz="2000" dirty="0"/>
                  <a:t>of birthday collision is about 0.5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 dirty="0"/>
                  <a:t>Developer in LA develops a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Repository in DC obtains a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securely and efficiently</a:t>
                </a:r>
              </a:p>
              <a:p>
                <a:pPr lvl="2"/>
                <a:r>
                  <a:rPr lang="en-US" sz="1600" u="sng" dirty="0"/>
                  <a:t>Don’t </a:t>
                </a:r>
                <a:r>
                  <a:rPr lang="en-US" sz="1600" dirty="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LA to </a:t>
                </a:r>
                <a:r>
                  <a:rPr lang="en-US" sz="1600" b="1" dirty="0"/>
                  <a:t>both</a:t>
                </a:r>
                <a:r>
                  <a:rPr lang="en-US" sz="1600" dirty="0"/>
                  <a:t> NY and DC</a:t>
                </a:r>
                <a:endParaRPr lang="en-US" sz="1600" u="sng" dirty="0"/>
              </a:p>
              <a:p>
                <a:pPr lvl="1"/>
                <a:r>
                  <a:rPr lang="en-US" sz="2000" dirty="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 dirty="0"/>
                  <a:t>2.  User downloads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 dirty="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directly from developer</a:t>
                </a:r>
              </a:p>
              <a:p>
                <a:pPr lvl="1"/>
                <a:r>
                  <a:rPr lang="en-US" sz="1800" dirty="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 dirty="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770" t="-1676" b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Other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Other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Other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(this stands for Any Collision Resistance, which is the same as CRHF)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CRHF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SPR &amp; C</a:t>
            </a:r>
            <a:r>
              <a:rPr lang="en-GB" altLang="en-US" sz="4400" dirty="0"/>
              <a:t>hosen-prefix Vulnerability</a:t>
            </a: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1)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2)      For x parsed as x = </a:t>
            </a:r>
            <a:r>
              <a:rPr lang="en-GB" altLang="en-US" sz="2000" i="1" dirty="0"/>
              <a:t>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3 , </a:t>
            </a: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a CRHF? Why? Is it an SPR?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3) 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 (recall m, the hash function input, can be of any length).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a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a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16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45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a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(CRHF): </a:t>
                </a:r>
                <a:r>
                  <a:rPr lang="en-GB" altLang="en-US" sz="2200" kern="0" dirty="0"/>
                  <a:t>hard to find any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a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148856" y="1200428"/>
                <a:ext cx="2071407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 dirty="0">
                    <a:solidFill>
                      <a:schemeClr val="tx1"/>
                    </a:solidFill>
                    <a:cs typeface="Times New Roman" pitchFamily="18" charset="0"/>
                  </a:rPr>
                  <a:t>(for 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 dirty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56" y="1200428"/>
                <a:ext cx="2071407" cy="339046"/>
              </a:xfrm>
              <a:prstGeom prst="rect">
                <a:avLst/>
              </a:prstGeom>
              <a:blipFill>
                <a:blip r:embed="rId12"/>
                <a:stretch>
                  <a:fillRect t="-10714" b="-3214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F4DBA-DC73-1CE9-B3CD-4D58F88C8A28}"/>
              </a:ext>
            </a:extLst>
          </p:cNvPr>
          <p:cNvSpPr txBox="1"/>
          <p:nvPr/>
        </p:nvSpPr>
        <p:spPr>
          <a:xfrm>
            <a:off x="148856" y="6245966"/>
            <a:ext cx="814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Note: </a:t>
            </a:r>
            <a:r>
              <a:rPr lang="en-US" sz="1600" i="1" dirty="0"/>
              <a:t>the textbook has a typo in formula 3.17, page 201. The attacker A takes h(x) as input not x.</a:t>
            </a: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5553" y="3233272"/>
            <a:ext cx="8432894" cy="21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b="1" i="1" dirty="0">
                <a:solidFill>
                  <a:srgbClr val="FF0000"/>
                </a:solidFill>
              </a:rPr>
              <a:t>How about a one-time password chain?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 dirty="0">
                    <a:solidFill>
                      <a:schemeClr val="tx1"/>
                    </a:solidFill>
                    <a:cs typeface="Times New Roman" pitchFamily="18" charset="0"/>
                  </a:rPr>
                  <a:t>(for 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 dirty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blipFill>
                <a:blip r:embed="rId11"/>
                <a:stretch>
                  <a:fillRect t="-10714" r="-1887" b="-3214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Alice computes a hash chain instead of one hash: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Select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en-US" sz="2400" dirty="0"/>
                  <a:t> then compute a chain of length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sz="2400" dirty="0"/>
                  <a:t> of hashes: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This allows Alice to authenticate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dirty="0"/>
                  <a:t> times instead of one.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dirty="0"/>
                  <a:t>Alice gives the server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altLang="en-US" dirty="0"/>
                  <a:t> then each time she wants to authenticate she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The server can check by 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000" dirty="0"/>
                  <a:t>  </a:t>
                </a:r>
                <a:endParaRPr lang="en-GB" altLang="en-US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 one-way function property alone may not be sufficient,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800" dirty="0"/>
                  <a:t>has also to be a permutation.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/>
                  <a:t> need to be uniformly distributed.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blipFill>
                <a:blip r:embed="rId3"/>
                <a:stretch>
                  <a:fillRect l="-602" t="-988" r="-1958" b="-4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Not an Application: One-time Password Chain</a:t>
            </a:r>
          </a:p>
        </p:txBody>
      </p:sp>
    </p:spTree>
    <p:extLst>
      <p:ext uri="{BB962C8B-B14F-4D97-AF65-F5344CB8AC3E}">
        <p14:creationId xmlns:p14="http://schemas.microsoft.com/office/powerpoint/2010/main" val="122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53906" y="1009847"/>
            <a:ext cx="8432894" cy="477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/>
              <a:t>Let </a:t>
            </a:r>
            <a:r>
              <a:rPr lang="en-US" altLang="en-US" sz="2800" i="1" dirty="0"/>
              <a:t>h(x) </a:t>
            </a:r>
            <a:r>
              <a:rPr lang="en-US" altLang="en-US" sz="2800" dirty="0"/>
              <a:t>be a OWF, construct </a:t>
            </a:r>
            <a:r>
              <a:rPr lang="en-US" altLang="en-US" sz="2800" i="1" dirty="0"/>
              <a:t>g(x) </a:t>
            </a:r>
            <a:r>
              <a:rPr lang="en-US" altLang="en-US" sz="2800" dirty="0"/>
              <a:t>as: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0</a:t>
            </a:r>
            <a:r>
              <a:rPr lang="en-GB" altLang="en-US" sz="2000" i="1" baseline="30000" dirty="0"/>
              <a:t>2n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x mod </a:t>
            </a:r>
            <a:r>
              <a:rPr lang="en-GB" altLang="en-US" sz="2000" i="1" dirty="0"/>
              <a:t>2</a:t>
            </a:r>
            <a:r>
              <a:rPr lang="en-GB" altLang="en-US" sz="2000" i="1" baseline="30000" dirty="0"/>
              <a:t>n </a:t>
            </a:r>
            <a:r>
              <a:rPr lang="en-GB" altLang="en-US" sz="2000" i="1" dirty="0"/>
              <a:t>= 0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h(x) ||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otherwise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i="1" dirty="0"/>
              <a:t>g(x) </a:t>
            </a:r>
            <a:r>
              <a:rPr lang="en-GB" altLang="en-US" sz="2400" dirty="0"/>
              <a:t>is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But </a:t>
            </a:r>
            <a:r>
              <a:rPr lang="en-GB" altLang="en-US" sz="2400" i="1" dirty="0"/>
              <a:t>f(x) = g(g(x)) </a:t>
            </a:r>
            <a:r>
              <a:rPr lang="en-GB" altLang="en-US" sz="2400" dirty="0"/>
              <a:t>is not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And recall that a one time password chain is a nested calls of the hash function.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So </a:t>
            </a:r>
            <a:r>
              <a:rPr lang="en-GB" altLang="en-US" sz="2000" i="1" dirty="0"/>
              <a:t>g(x) </a:t>
            </a:r>
            <a:r>
              <a:rPr lang="en-GB" altLang="en-US" sz="2000" dirty="0"/>
              <a:t>cannot be used to construct such a chain.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83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61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be </a:t>
            </a:r>
            <a:r>
              <a:rPr lang="en-US" u="sng" dirty="0"/>
              <a:t>both</a:t>
            </a:r>
            <a:r>
              <a:rPr lang="en-US" dirty="0"/>
              <a:t> CRHF and OWF</a:t>
            </a:r>
          </a:p>
          <a:p>
            <a:r>
              <a:rPr lang="en-US" dirty="0"/>
              <a:t>Use them to construct: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US" dirty="0"/>
              <a:t> - CRHF but </a:t>
            </a:r>
            <a:r>
              <a:rPr lang="en-US" u="sng" dirty="0"/>
              <a:t>not</a:t>
            </a:r>
            <a:r>
              <a:rPr lang="en-US" dirty="0"/>
              <a:t> OWF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US" dirty="0"/>
              <a:t>  - OWF but not CRHF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𝐶𝑅𝐻𝐹</m:t>
                        </m:r>
                      </m:sub>
                    </m:sSub>
                    <m:d>
                      <m:d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1 ||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 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0||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GB" altLang="en-US" sz="2400" i="1" baseline="-25000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) </m:t>
                            </m:r>
                            <m:r>
                              <m:rPr>
                                <m:nor/>
                              </m:rPr>
                              <a:rPr lang="en-US" altLang="en-US" sz="2400" b="0" i="1" dirty="0" smtClean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7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60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07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all of that tell you about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GB" altLang="en-US" sz="2800" i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… the relation between CRHF, TCR, SPR, and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TCR?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TCR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SPR vs. OWF?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59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blipFill>
                <a:blip r:embed="rId3"/>
                <a:stretch>
                  <a:fillRect t="-897" r="-1210" b="-3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security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3.1,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3.2 (except 3.2.6 and 3.2.7),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3.3,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3.4 (except 3.4.2),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3.5 (only its introduction, i.e., all text before </a:t>
            </a:r>
            <a:r>
              <a:rPr lang="en-US" altLang="he-IL">
                <a:sym typeface="Wingdings" panose="05000000000000000000" pitchFamily="2" charset="2"/>
              </a:rPr>
              <a:t>3.5.1),</a:t>
            </a:r>
            <a:endParaRPr lang="en-US" altLang="he-IL" dirty="0">
              <a:sym typeface="Wingdings" panose="05000000000000000000" pitchFamily="2" charset="2"/>
            </a:endParaRP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3.6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5190856"/>
            <a:ext cx="20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these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21476</TotalTime>
  <Words>3880</Words>
  <Application>Microsoft Macintosh PowerPoint</Application>
  <PresentationFormat>On-screen Show (4:3)</PresentationFormat>
  <Paragraphs>654</Paragraphs>
  <Slides>44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3400/ CSE 5850 - Introduction to Computer &amp; Network Security  / Introduction to Cybersecurity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Other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PowerPoint Presentation</vt:lpstr>
      <vt:lpstr>What does all of that tell you about …</vt:lpstr>
      <vt:lpstr>PowerPoint Presentation</vt:lpstr>
      <vt:lpstr>Random Oracle Model (ROM)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68</cp:revision>
  <cp:lastPrinted>1601-01-01T00:00:00Z</cp:lastPrinted>
  <dcterms:created xsi:type="dcterms:W3CDTF">2003-03-23T06:19:47Z</dcterms:created>
  <dcterms:modified xsi:type="dcterms:W3CDTF">2024-10-02T17:55:45Z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